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8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73FFF"/>
    <a:srgbClr val="DDD203"/>
    <a:srgbClr val="00F301"/>
    <a:srgbClr val="00C2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79"/>
    <p:restoredTop sz="91497"/>
  </p:normalViewPr>
  <p:slideViewPr>
    <p:cSldViewPr snapToGrid="0" snapToObjects="1">
      <p:cViewPr varScale="1">
        <p:scale>
          <a:sx n="112" d="100"/>
          <a:sy n="112" d="100"/>
        </p:scale>
        <p:origin x="26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98C0E-6832-074D-BBD9-5F4E4085A201}" type="datetimeFigureOut">
              <a:rPr lang="en-US" smtClean="0"/>
              <a:t>9/10/21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524DA-5233-E047-818D-2F715EAA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C245-C696-BC48-A093-09C31B30B067}" type="datetimeFigureOut">
              <a:rPr lang="en-US" smtClean="0"/>
              <a:t>9/10/21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7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C245-C696-BC48-A093-09C31B30B067}" type="datetimeFigureOut">
              <a:rPr lang="en-US" smtClean="0"/>
              <a:t>9/10/21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3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C245-C696-BC48-A093-09C31B30B067}" type="datetimeFigureOut">
              <a:rPr lang="en-US" smtClean="0"/>
              <a:t>9/10/21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4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C245-C696-BC48-A093-09C31B30B067}" type="datetimeFigureOut">
              <a:rPr lang="en-US" smtClean="0"/>
              <a:t>9/10/21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6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C245-C696-BC48-A093-09C31B30B067}" type="datetimeFigureOut">
              <a:rPr lang="en-US" smtClean="0"/>
              <a:t>9/10/21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29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C245-C696-BC48-A093-09C31B30B067}" type="datetimeFigureOut">
              <a:rPr lang="en-US" smtClean="0"/>
              <a:t>9/10/21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1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C245-C696-BC48-A093-09C31B30B067}" type="datetimeFigureOut">
              <a:rPr lang="en-US" smtClean="0"/>
              <a:t>9/10/21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C245-C696-BC48-A093-09C31B30B067}" type="datetimeFigureOut">
              <a:rPr lang="en-US" smtClean="0"/>
              <a:t>9/10/21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6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C245-C696-BC48-A093-09C31B30B067}" type="datetimeFigureOut">
              <a:rPr lang="en-US" smtClean="0"/>
              <a:t>9/10/21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0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C245-C696-BC48-A093-09C31B30B067}" type="datetimeFigureOut">
              <a:rPr lang="en-US" smtClean="0"/>
              <a:t>9/10/21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0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C245-C696-BC48-A093-09C31B30B067}" type="datetimeFigureOut">
              <a:rPr lang="en-US" smtClean="0"/>
              <a:t>9/10/21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3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EC245-C696-BC48-A093-09C31B30B067}" type="datetimeFigureOut">
              <a:rPr lang="en-US" smtClean="0"/>
              <a:t>9/10/21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4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0831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General announcements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2955" y="1241946"/>
            <a:ext cx="8598089" cy="5268035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Test 2</a:t>
            </a:r>
            <a:r>
              <a:rPr lang="en-US" sz="8000" dirty="0">
                <a:latin typeface="+mj-lt"/>
              </a:rPr>
              <a:t> is </a:t>
            </a:r>
            <a:r>
              <a:rPr lang="en-US" sz="8000" u="sng" dirty="0">
                <a:latin typeface="+mj-lt"/>
              </a:rPr>
              <a:t>Wednesday </a:t>
            </a:r>
          </a:p>
          <a:p>
            <a:pPr lvl="1"/>
            <a:r>
              <a:rPr lang="en-US" sz="7600" dirty="0">
                <a:latin typeface="+mj-lt"/>
              </a:rPr>
              <a:t>~2/3 vectors (see Vector Practice Problems on class Website - be able to do those sorts of questions in both unit vector and polar notation)</a:t>
            </a:r>
          </a:p>
          <a:p>
            <a:pPr lvl="1"/>
            <a:r>
              <a:rPr lang="en-US" sz="8000" dirty="0">
                <a:latin typeface="+mj-lt"/>
              </a:rPr>
              <a:t>~1/3 projectiles (a couple of problems involving 2D motion as we’ve done in class)</a:t>
            </a:r>
          </a:p>
          <a:p>
            <a:pPr lvl="1"/>
            <a:r>
              <a:rPr lang="en-US" sz="8000" dirty="0">
                <a:latin typeface="+mj-lt"/>
              </a:rPr>
              <a:t>Probably a few multiple choice questions (see practice MC on Website)</a:t>
            </a:r>
          </a:p>
          <a:p>
            <a:pPr lvl="1"/>
            <a:r>
              <a:rPr lang="en-US" sz="8000" dirty="0">
                <a:latin typeface="+mj-lt"/>
              </a:rPr>
              <a:t>There will be a </a:t>
            </a:r>
            <a:r>
              <a:rPr lang="en-US" sz="8000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Chipotle night </a:t>
            </a:r>
            <a:r>
              <a:rPr lang="en-US" sz="8000" dirty="0">
                <a:latin typeface="+mj-lt"/>
              </a:rPr>
              <a:t>Monday from 5:30-7:00 pm</a:t>
            </a:r>
          </a:p>
          <a:p>
            <a:endParaRPr lang="en-US" sz="8000" dirty="0">
              <a:latin typeface="+mj-lt"/>
            </a:endParaRPr>
          </a:p>
          <a:p>
            <a:r>
              <a:rPr lang="en-US" sz="9600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TILTED TABLE LAB</a:t>
            </a:r>
            <a:r>
              <a:rPr lang="en-US" sz="8000" dirty="0">
                <a:latin typeface="+mj-lt"/>
              </a:rPr>
              <a:t>:</a:t>
            </a:r>
          </a:p>
          <a:p>
            <a:pPr lvl="1"/>
            <a:r>
              <a:rPr lang="en-US" sz="8000" dirty="0">
                <a:latin typeface="+mj-lt"/>
              </a:rPr>
              <a:t>Due after Trips Week. . .  </a:t>
            </a:r>
          </a:p>
          <a:p>
            <a:endParaRPr lang="en-US" sz="8000" i="1" dirty="0">
              <a:latin typeface="+mj-lt"/>
            </a:endParaRPr>
          </a:p>
          <a:p>
            <a:r>
              <a:rPr lang="en-US" sz="9600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TO CATCH A BALL</a:t>
            </a:r>
            <a:r>
              <a:rPr lang="en-US" sz="8000" dirty="0">
                <a:latin typeface="+mj-lt"/>
              </a:rPr>
              <a:t> LAB:</a:t>
            </a:r>
          </a:p>
          <a:p>
            <a:pPr lvl="1"/>
            <a:r>
              <a:rPr lang="en-US" sz="8000" dirty="0">
                <a:latin typeface="+mj-lt"/>
              </a:rPr>
              <a:t>Friday is the day of judgement! We’ll see what you’ve got</a:t>
            </a:r>
            <a:r>
              <a:rPr lang="mr-IN" sz="8000" dirty="0">
                <a:latin typeface="+mj-lt"/>
              </a:rPr>
              <a:t>…</a:t>
            </a:r>
            <a:endParaRPr lang="en-US" sz="8000" dirty="0">
              <a:latin typeface="+mj-lt"/>
            </a:endParaRPr>
          </a:p>
          <a:p>
            <a:pPr lvl="1"/>
            <a:endParaRPr lang="en-US" sz="825" b="1" dirty="0"/>
          </a:p>
        </p:txBody>
      </p:sp>
    </p:spTree>
    <p:extLst>
      <p:ext uri="{BB962C8B-B14F-4D97-AF65-F5344CB8AC3E}">
        <p14:creationId xmlns:p14="http://schemas.microsoft.com/office/powerpoint/2010/main" val="2920430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705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To Catch A Ball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2" y="1438704"/>
            <a:ext cx="8679976" cy="4293355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You and your partner(s) </a:t>
            </a:r>
            <a:r>
              <a:rPr lang="en-US" sz="2000" dirty="0">
                <a:latin typeface="+mj-lt"/>
              </a:rPr>
              <a:t>have a few minutes to chat and see if you’re on the same page. </a:t>
            </a:r>
          </a:p>
          <a:p>
            <a:r>
              <a:rPr lang="en-US" sz="2000" dirty="0">
                <a:latin typeface="+mj-lt"/>
              </a:rPr>
              <a:t>Take your data to determine your velocity.</a:t>
            </a:r>
          </a:p>
          <a:p>
            <a:r>
              <a:rPr lang="en-US" sz="2400" b="1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At </a:t>
            </a:r>
            <a:r>
              <a:rPr lang="en-US" sz="2000" b="1" u="sng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NO POINT</a:t>
            </a:r>
            <a:r>
              <a:rPr lang="en-US" sz="2000" b="1" dirty="0">
                <a:latin typeface="+mj-lt"/>
              </a:rPr>
              <a:t> should the ball be allowed to roll off the table onto the floor while taking preliminary data. You will automatically lose 5 points if this happens.</a:t>
            </a: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Once you have your data, </a:t>
            </a:r>
            <a:r>
              <a:rPr lang="en-US" sz="2000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calculate and predict the location of the cup </a:t>
            </a:r>
            <a:r>
              <a:rPr lang="en-US" sz="2000" dirty="0">
                <a:latin typeface="+mj-lt"/>
              </a:rPr>
              <a:t>to catch the ball. When you have a distance you all agree on, just wait.  We will all make our run at the same time . . . (oh, the fun!!!).</a:t>
            </a:r>
          </a:p>
          <a:p>
            <a:r>
              <a:rPr lang="en-US" sz="2400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If, for some reason, </a:t>
            </a:r>
            <a:r>
              <a:rPr lang="en-US" sz="2000" dirty="0">
                <a:solidFill>
                  <a:srgbClr val="173FFF"/>
                </a:solidFill>
                <a:latin typeface="+mj-lt"/>
              </a:rPr>
              <a:t>we test at different times, once you’ve tested and are waiting for others to finish, try </a:t>
            </a:r>
            <a:r>
              <a:rPr lang="en-US" sz="2000" b="1" dirty="0">
                <a:solidFill>
                  <a:srgbClr val="173FFF"/>
                </a:solidFill>
                <a:latin typeface="+mj-lt"/>
              </a:rPr>
              <a:t>problems 3.27 and 3.32 and 3.29 </a:t>
            </a:r>
            <a:r>
              <a:rPr lang="en-US" sz="2000" dirty="0">
                <a:solidFill>
                  <a:srgbClr val="173FFF"/>
                </a:solidFill>
                <a:latin typeface="+mj-lt"/>
              </a:rPr>
              <a:t>(on class Website in the </a:t>
            </a:r>
            <a:r>
              <a:rPr lang="en-US" sz="2000" dirty="0" err="1">
                <a:solidFill>
                  <a:srgbClr val="173FFF"/>
                </a:solidFill>
                <a:latin typeface="+mj-lt"/>
              </a:rPr>
              <a:t>XtraWrk</a:t>
            </a:r>
            <a:r>
              <a:rPr lang="en-US" sz="2000" dirty="0">
                <a:solidFill>
                  <a:srgbClr val="173FFF"/>
                </a:solidFill>
                <a:latin typeface="+mj-lt"/>
              </a:rPr>
              <a:t> PDF).</a:t>
            </a:r>
          </a:p>
        </p:txBody>
      </p:sp>
    </p:spTree>
    <p:extLst>
      <p:ext uri="{BB962C8B-B14F-4D97-AF65-F5344CB8AC3E}">
        <p14:creationId xmlns:p14="http://schemas.microsoft.com/office/powerpoint/2010/main" val="3716563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To Catch a Ball lab</a:t>
            </a:r>
          </a:p>
        </p:txBody>
      </p:sp>
      <p:sp>
        <p:nvSpPr>
          <p:cNvPr id="4" name="Line 71"/>
          <p:cNvSpPr>
            <a:spLocks noChangeShapeType="1"/>
          </p:cNvSpPr>
          <p:nvPr/>
        </p:nvSpPr>
        <p:spPr bwMode="auto">
          <a:xfrm flipV="1">
            <a:off x="2114550" y="2286000"/>
            <a:ext cx="8572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5" name="Line 81"/>
          <p:cNvSpPr>
            <a:spLocks noChangeShapeType="1"/>
          </p:cNvSpPr>
          <p:nvPr/>
        </p:nvSpPr>
        <p:spPr bwMode="auto">
          <a:xfrm flipH="1">
            <a:off x="2038350" y="5600700"/>
            <a:ext cx="40005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6" name="Text Box 86"/>
          <p:cNvSpPr txBox="1">
            <a:spLocks/>
          </p:cNvSpPr>
          <p:nvPr/>
        </p:nvSpPr>
        <p:spPr bwMode="auto">
          <a:xfrm>
            <a:off x="1028700" y="2533650"/>
            <a:ext cx="6864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37931725" indent="-37474525"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 hangingPunct="1"/>
            <a:r>
              <a:rPr lang="en-US" altLang="en-US" sz="2000" dirty="0"/>
              <a:t>table</a:t>
            </a:r>
            <a:endParaRPr lang="en-US" altLang="en-US" sz="1800" dirty="0"/>
          </a:p>
        </p:txBody>
      </p:sp>
      <p:sp>
        <p:nvSpPr>
          <p:cNvPr id="7" name="Text Box 87"/>
          <p:cNvSpPr txBox="1">
            <a:spLocks/>
          </p:cNvSpPr>
          <p:nvPr/>
        </p:nvSpPr>
        <p:spPr bwMode="auto">
          <a:xfrm>
            <a:off x="7372350" y="5314950"/>
            <a:ext cx="6880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37931725" indent="-37474525"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 hangingPunct="1"/>
            <a:r>
              <a:rPr lang="en-US" altLang="en-US" sz="2000" dirty="0"/>
              <a:t>floor</a:t>
            </a:r>
            <a:endParaRPr lang="en-US" altLang="en-US" sz="1800" dirty="0"/>
          </a:p>
        </p:txBody>
      </p:sp>
      <p:sp>
        <p:nvSpPr>
          <p:cNvPr id="8" name="Line 89"/>
          <p:cNvSpPr>
            <a:spLocks noChangeShapeType="1"/>
          </p:cNvSpPr>
          <p:nvPr/>
        </p:nvSpPr>
        <p:spPr bwMode="auto">
          <a:xfrm flipH="1">
            <a:off x="2038350" y="2457450"/>
            <a:ext cx="1191" cy="28575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918481"/>
              </p:ext>
            </p:extLst>
          </p:nvPr>
        </p:nvGraphicFramePr>
        <p:xfrm>
          <a:off x="2286000" y="1883681"/>
          <a:ext cx="304799" cy="408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152400" imgH="203200" progId="Equation.DSMT4">
                  <p:embed/>
                </p:oleObj>
              </mc:Choice>
              <mc:Fallback>
                <p:oleObj name="Equation" r:id="rId3" imgW="152400" imgH="203200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883681"/>
                        <a:ext cx="304799" cy="4086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051698"/>
              </p:ext>
            </p:extLst>
          </p:nvPr>
        </p:nvGraphicFramePr>
        <p:xfrm>
          <a:off x="3924301" y="5594350"/>
          <a:ext cx="355998" cy="408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5" imgW="177800" imgH="203200" progId="Equation.DSMT4">
                  <p:embed/>
                </p:oleObj>
              </mc:Choice>
              <mc:Fallback>
                <p:oleObj name="Equation" r:id="rId5" imgW="177800" imgH="203200" progId="Equation.DSMT4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1" y="5594350"/>
                        <a:ext cx="355998" cy="4084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427784"/>
              </p:ext>
            </p:extLst>
          </p:nvPr>
        </p:nvGraphicFramePr>
        <p:xfrm>
          <a:off x="2095500" y="3498850"/>
          <a:ext cx="355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7" imgW="177800" imgH="203200" progId="Equation.DSMT4">
                  <p:embed/>
                </p:oleObj>
              </mc:Choice>
              <mc:Fallback>
                <p:oleObj name="Equation" r:id="rId7" imgW="177800" imgH="203200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3498850"/>
                        <a:ext cx="355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8"/>
          <p:cNvSpPr>
            <a:spLocks/>
          </p:cNvSpPr>
          <p:nvPr/>
        </p:nvSpPr>
        <p:spPr bwMode="auto">
          <a:xfrm>
            <a:off x="1085850" y="2343150"/>
            <a:ext cx="971550" cy="228600"/>
          </a:xfrm>
          <a:prstGeom prst="rect">
            <a:avLst/>
          </a:prstGeom>
          <a:blipFill dpi="0" rotWithShape="0">
            <a:blip r:embed="rId9"/>
            <a:srcRect/>
            <a:tile tx="0" ty="0" sx="100000" sy="100000" flip="none" algn="tl"/>
          </a:blip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37931725" indent="-37474525"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13" name="Rectangle 99"/>
          <p:cNvSpPr>
            <a:spLocks/>
          </p:cNvSpPr>
          <p:nvPr/>
        </p:nvSpPr>
        <p:spPr bwMode="auto">
          <a:xfrm>
            <a:off x="1828800" y="2571750"/>
            <a:ext cx="114300" cy="2800350"/>
          </a:xfrm>
          <a:prstGeom prst="rect">
            <a:avLst/>
          </a:prstGeom>
          <a:blipFill dpi="0" rotWithShape="0">
            <a:blip r:embed="rId9"/>
            <a:srcRect/>
            <a:tile tx="0" ty="0" sx="100000" sy="100000" flip="none" algn="tl"/>
          </a:blip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37931725" indent="-37474525"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14" name="Line 100"/>
          <p:cNvSpPr>
            <a:spLocks noChangeShapeType="1"/>
          </p:cNvSpPr>
          <p:nvPr/>
        </p:nvSpPr>
        <p:spPr bwMode="auto">
          <a:xfrm>
            <a:off x="1085850" y="5372100"/>
            <a:ext cx="71437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15" name="Oval 101"/>
          <p:cNvSpPr>
            <a:spLocks/>
          </p:cNvSpPr>
          <p:nvPr/>
        </p:nvSpPr>
        <p:spPr bwMode="auto">
          <a:xfrm>
            <a:off x="1943100" y="2228850"/>
            <a:ext cx="114300" cy="114300"/>
          </a:xfrm>
          <a:prstGeom prst="ellipse">
            <a:avLst/>
          </a:prstGeom>
          <a:blipFill dpi="0" rotWithShape="0">
            <a:blip r:embed="rId9"/>
            <a:srcRect/>
            <a:tile tx="0" ty="0" sx="100000" sy="100000" flip="none" algn="tl"/>
          </a:blip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37931725" indent="-37474525"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16" name="Freeform 103"/>
          <p:cNvSpPr>
            <a:spLocks/>
          </p:cNvSpPr>
          <p:nvPr/>
        </p:nvSpPr>
        <p:spPr bwMode="auto">
          <a:xfrm>
            <a:off x="2057400" y="2286000"/>
            <a:ext cx="4000500" cy="3086100"/>
          </a:xfrm>
          <a:custGeom>
            <a:avLst/>
            <a:gdLst>
              <a:gd name="T0" fmla="*/ 0 w 3360"/>
              <a:gd name="T1" fmla="*/ 0 h 2592"/>
              <a:gd name="T2" fmla="*/ 2147483647 w 3360"/>
              <a:gd name="T3" fmla="*/ 2147483647 h 2592"/>
              <a:gd name="T4" fmla="*/ 2147483647 w 3360"/>
              <a:gd name="T5" fmla="*/ 2147483647 h 2592"/>
              <a:gd name="T6" fmla="*/ 2147483647 w 3360"/>
              <a:gd name="T7" fmla="*/ 2147483647 h 2592"/>
              <a:gd name="T8" fmla="*/ 2147483647 w 3360"/>
              <a:gd name="T9" fmla="*/ 2147483647 h 2592"/>
              <a:gd name="T10" fmla="*/ 2147483647 w 3360"/>
              <a:gd name="T11" fmla="*/ 2147483647 h 2592"/>
              <a:gd name="T12" fmla="*/ 2147483647 w 3360"/>
              <a:gd name="T13" fmla="*/ 2147483647 h 2592"/>
              <a:gd name="T14" fmla="*/ 2147483647 w 3360"/>
              <a:gd name="T15" fmla="*/ 2147483647 h 25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60"/>
              <a:gd name="T25" fmla="*/ 0 h 2592"/>
              <a:gd name="T26" fmla="*/ 3360 w 3360"/>
              <a:gd name="T27" fmla="*/ 2592 h 259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60" h="2592">
                <a:moveTo>
                  <a:pt x="0" y="0"/>
                </a:moveTo>
                <a:cubicBezTo>
                  <a:pt x="204" y="4"/>
                  <a:pt x="408" y="8"/>
                  <a:pt x="624" y="48"/>
                </a:cubicBezTo>
                <a:cubicBezTo>
                  <a:pt x="840" y="88"/>
                  <a:pt x="1104" y="160"/>
                  <a:pt x="1296" y="240"/>
                </a:cubicBezTo>
                <a:cubicBezTo>
                  <a:pt x="1488" y="320"/>
                  <a:pt x="1616" y="408"/>
                  <a:pt x="1776" y="528"/>
                </a:cubicBezTo>
                <a:cubicBezTo>
                  <a:pt x="1936" y="648"/>
                  <a:pt x="2080" y="768"/>
                  <a:pt x="2256" y="960"/>
                </a:cubicBezTo>
                <a:cubicBezTo>
                  <a:pt x="2432" y="1152"/>
                  <a:pt x="2664" y="1440"/>
                  <a:pt x="2832" y="1680"/>
                </a:cubicBezTo>
                <a:cubicBezTo>
                  <a:pt x="3000" y="1920"/>
                  <a:pt x="3176" y="2248"/>
                  <a:pt x="3264" y="2400"/>
                </a:cubicBezTo>
                <a:cubicBezTo>
                  <a:pt x="3352" y="2552"/>
                  <a:pt x="3356" y="2572"/>
                  <a:pt x="3360" y="2592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37931725" indent="-37474525"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5867400" y="5314950"/>
            <a:ext cx="342900" cy="57150"/>
          </a:xfrm>
          <a:prstGeom prst="rect">
            <a:avLst/>
          </a:prstGeom>
          <a:blipFill dpi="0" rotWithShape="0">
            <a:blip r:embed="rId9"/>
            <a:srcRect/>
            <a:tile tx="0" ty="0" sx="100000" sy="100000" flip="none" algn="tl"/>
          </a:blip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37931725" indent="-37474525"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18" name="Text Box 87"/>
          <p:cNvSpPr txBox="1">
            <a:spLocks/>
          </p:cNvSpPr>
          <p:nvPr/>
        </p:nvSpPr>
        <p:spPr bwMode="auto">
          <a:xfrm>
            <a:off x="6210300" y="4968479"/>
            <a:ext cx="5533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37931725" indent="-37474525"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eaLnBrk="0" hangingPunct="0"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eaLnBrk="1" hangingPunct="1"/>
            <a:r>
              <a:rPr lang="en-US" altLang="en-US" sz="2000" dirty="0"/>
              <a:t>cup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644627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33298</TotalTime>
  <Words>267</Words>
  <Application>Microsoft Macintosh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Apple Chancery</vt:lpstr>
      <vt:lpstr>Arial</vt:lpstr>
      <vt:lpstr>Calibri</vt:lpstr>
      <vt:lpstr>Gill Sans</vt:lpstr>
      <vt:lpstr>Times New Roman</vt:lpstr>
      <vt:lpstr>Office Theme</vt:lpstr>
      <vt:lpstr>Equation</vt:lpstr>
      <vt:lpstr>General announcements</vt:lpstr>
      <vt:lpstr>To Catch A Ball</vt:lpstr>
      <vt:lpstr>To Catch a Ball lab</vt:lpstr>
    </vt:vector>
  </TitlesOfParts>
  <Company>Polytechnic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Fletcher</dc:creator>
  <cp:lastModifiedBy>Craig Fletcher</cp:lastModifiedBy>
  <cp:revision>689</cp:revision>
  <cp:lastPrinted>2017-11-14T01:56:41Z</cp:lastPrinted>
  <dcterms:created xsi:type="dcterms:W3CDTF">2017-08-16T17:34:12Z</dcterms:created>
  <dcterms:modified xsi:type="dcterms:W3CDTF">2021-09-10T15:38:51Z</dcterms:modified>
</cp:coreProperties>
</file>